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6" r:id="rId2"/>
    <p:sldId id="274" r:id="rId3"/>
    <p:sldId id="272" r:id="rId4"/>
    <p:sldId id="302" r:id="rId5"/>
    <p:sldId id="273" r:id="rId6"/>
    <p:sldId id="263" r:id="rId7"/>
    <p:sldId id="283" r:id="rId8"/>
    <p:sldId id="285" r:id="rId9"/>
    <p:sldId id="262" r:id="rId10"/>
    <p:sldId id="278" r:id="rId11"/>
    <p:sldId id="286" r:id="rId12"/>
    <p:sldId id="294" r:id="rId13"/>
    <p:sldId id="288" r:id="rId14"/>
    <p:sldId id="291" r:id="rId15"/>
    <p:sldId id="287" r:id="rId16"/>
    <p:sldId id="280" r:id="rId17"/>
    <p:sldId id="281" r:id="rId18"/>
    <p:sldId id="300" r:id="rId19"/>
    <p:sldId id="295" r:id="rId20"/>
    <p:sldId id="290" r:id="rId21"/>
    <p:sldId id="276" r:id="rId22"/>
    <p:sldId id="293" r:id="rId23"/>
    <p:sldId id="289" r:id="rId24"/>
    <p:sldId id="297" r:id="rId25"/>
    <p:sldId id="292" r:id="rId26"/>
    <p:sldId id="298" r:id="rId27"/>
    <p:sldId id="296" r:id="rId28"/>
    <p:sldId id="282" r:id="rId29"/>
    <p:sldId id="269" r:id="rId30"/>
  </p:sldIdLst>
  <p:sldSz cx="9144000" cy="6858000" type="screen4x3"/>
  <p:notesSz cx="6881813" cy="100028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15" autoAdjust="0"/>
    <p:restoredTop sz="86364" autoAdjust="0"/>
  </p:normalViewPr>
  <p:slideViewPr>
    <p:cSldViewPr>
      <p:cViewPr varScale="1">
        <p:scale>
          <a:sx n="59" d="100"/>
          <a:sy n="59" d="100"/>
        </p:scale>
        <p:origin x="-1531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26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970BDE5D-66E8-414E-AE06-F7FE1A101BE7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98102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ECFE3577-FD9C-49EE-A2B1-66EDC768886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2B6A6E89-01C8-430A-ABB1-1036B414967A}" type="datetimeFigureOut">
              <a:rPr lang="ru-RU"/>
              <a:pPr>
                <a:defRPr/>
              </a:pPr>
              <a:t>29.11.2017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50888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78" tIns="48239" rIns="96478" bIns="48239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182" y="4751348"/>
            <a:ext cx="5505450" cy="4501277"/>
          </a:xfrm>
          <a:prstGeom prst="rect">
            <a:avLst/>
          </a:prstGeom>
        </p:spPr>
        <p:txBody>
          <a:bodyPr vert="horz" lIns="96478" tIns="48239" rIns="96478" bIns="48239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98102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A661A228-A1C2-403B-AE81-C95D73C6EE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60756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56611-F961-4622-82AF-9E6F0AE8734C}" type="datetimeFigureOut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350E5-7A25-4634-8A95-06CFA53A6D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newsflash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FCBA0-8C65-48DC-A4CE-75A2DE01182F}" type="datetimeFigureOut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2A071-59DF-4A3C-9E38-C16900D3A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33B4E-BD4B-43AD-9ABA-63F499F52D36}" type="datetimeFigureOut">
              <a:rPr lang="en-US"/>
              <a:pPr>
                <a:defRPr/>
              </a:pPr>
              <a:t>11/29/2017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A2BAC-B8DC-43E1-9AFC-76F3669EA1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newsflash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6C9FF-CF67-44EA-B4A4-7F0FAA2E3665}" type="datetimeFigureOut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E71CE-01E2-4342-909F-E3500B2595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newsflash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83CAD-BDDD-47A3-85F2-BD54667BAC10}" type="datetimeFigureOut">
              <a:rPr lang="en-US"/>
              <a:pPr>
                <a:defRPr/>
              </a:pPr>
              <a:t>11/29/2017</a:t>
            </a:fld>
            <a:endParaRPr lang="en-US" dirty="0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92EB7-D661-4128-840B-CE4843C208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newsflash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410D9-3B6F-4D45-AFA7-CC469FD42014}" type="datetimeFigureOut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C46AC-0CCD-49F0-84D9-B077E80A7B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newsflash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36EF3-7D6A-42A5-AF4B-793923057E9F}" type="datetimeFigureOut">
              <a:rPr lang="en-US"/>
              <a:pPr>
                <a:defRPr/>
              </a:pPr>
              <a:t>11/29/2017</a:t>
            </a:fld>
            <a:endParaRPr lang="en-US" dirty="0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641C0-FA1E-4153-AD6F-D6811DC45D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newsflash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82A64-790D-4B52-AAEB-2F3C1C83BE9C}" type="datetimeFigureOut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4F27E-48B6-4123-BB0B-B2AFFECA19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18539-8694-4E3E-B290-5B185BC2BE16}" type="datetimeFigureOut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14F32-DCC5-44C1-880E-78A0E13997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7EDEF-7781-4074-A904-AD263D3EA271}" type="datetimeFigureOut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DF772-9F4B-4478-99A7-37469CEFF1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5078B-75D2-4DD8-9340-172F4AAD171B}" type="datetimeFigureOut">
              <a:rPr lang="en-US"/>
              <a:pPr>
                <a:defRPr/>
              </a:pPr>
              <a:t>11/29/2017</a:t>
            </a:fld>
            <a:endParaRPr lang="en-US" dirty="0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465CD-8FD0-4B4A-89E7-B432460868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newsflash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AED74F-0CE7-47CD-9668-74E1FF6A1906}" type="datetimeFigureOut">
              <a:rPr lang="en-US"/>
              <a:pPr>
                <a:defRPr/>
              </a:pPr>
              <a:t>11/29/2017</a:t>
            </a:fld>
            <a:endParaRPr lang="en-US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754980-4683-4CA0-85E9-50723DBBC4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0" r:id="rId3"/>
    <p:sldLayoutId id="2147483674" r:id="rId4"/>
    <p:sldLayoutId id="2147483669" r:id="rId5"/>
    <p:sldLayoutId id="2147483675" r:id="rId6"/>
    <p:sldLayoutId id="2147483676" r:id="rId7"/>
    <p:sldLayoutId id="2147483677" r:id="rId8"/>
    <p:sldLayoutId id="2147483668" r:id="rId9"/>
    <p:sldLayoutId id="2147483678" r:id="rId10"/>
    <p:sldLayoutId id="2147483671" r:id="rId11"/>
  </p:sldLayoutIdLst>
  <p:transition spd="slow">
    <p:newsflash/>
    <p:sndAc>
      <p:stSnd>
        <p:snd r:embed="rId13" name="chimes.wav"/>
      </p:stSnd>
    </p:sndAc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5373216"/>
            <a:ext cx="792088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err="1" smtClean="0"/>
              <a:t>К</a:t>
            </a:r>
            <a:r>
              <a:rPr lang="ru-RU" sz="2400" dirty="0" err="1" smtClean="0"/>
              <a:t>расотина</a:t>
            </a:r>
            <a:r>
              <a:rPr lang="ru-RU" sz="2800" dirty="0" smtClean="0"/>
              <a:t> Т</a:t>
            </a:r>
            <a:r>
              <a:rPr lang="ru-RU" sz="2400" dirty="0" smtClean="0"/>
              <a:t>атьяна</a:t>
            </a:r>
            <a:r>
              <a:rPr lang="ru-RU" sz="2800" dirty="0" smtClean="0"/>
              <a:t>  А</a:t>
            </a:r>
            <a:r>
              <a:rPr lang="ru-RU" sz="2400" dirty="0" smtClean="0"/>
              <a:t>натольевна</a:t>
            </a:r>
            <a:br>
              <a:rPr lang="ru-RU" sz="2400" dirty="0" smtClean="0"/>
            </a:br>
            <a:r>
              <a:rPr lang="ru-RU" sz="2400" dirty="0" smtClean="0"/>
              <a:t>воспитатель высшей категории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304800" y="836712"/>
            <a:ext cx="8686800" cy="452596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6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Речевые игры 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6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режимных моментах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44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44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44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8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http://86ds6-nyagan.edusite.ru/images/kniga2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636912"/>
            <a:ext cx="3221375" cy="2653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9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Образовательная деятельность</a:t>
            </a:r>
            <a:br>
              <a:rPr lang="ru-RU" sz="49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268760"/>
            <a:ext cx="8515672" cy="505584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</a:t>
            </a:r>
            <a:r>
              <a:rPr lang="ru-RU" sz="3200" b="1" dirty="0" smtClean="0">
                <a:solidFill>
                  <a:schemeClr val="tx1"/>
                </a:solidFill>
              </a:rPr>
              <a:t>Физкультминутки, также имеют большое значение. Как известно, внимание детей короткое, они устают от сидения, поэтому им нужно расслабляться. 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429000"/>
            <a:ext cx="4343400" cy="2895600"/>
          </a:xfrm>
        </p:spPr>
        <p:txBody>
          <a:bodyPr/>
          <a:lstStyle/>
          <a:p>
            <a:pPr algn="ctr">
              <a:spcBef>
                <a:spcPts val="0"/>
              </a:spcBef>
              <a:buNone/>
            </a:pPr>
            <a:r>
              <a:rPr lang="ru-RU" i="1" dirty="0" smtClean="0">
                <a:solidFill>
                  <a:schemeClr val="tx1"/>
                </a:solidFill>
                <a:latin typeface="Arial Narrow" pitchFamily="34" charset="0"/>
              </a:rPr>
              <a:t>Буратино потянулся, раз нагнулся, два нагнулся.</a:t>
            </a:r>
          </a:p>
          <a:p>
            <a:pPr algn="ctr">
              <a:spcBef>
                <a:spcPts val="0"/>
              </a:spcBef>
              <a:buNone/>
            </a:pPr>
            <a:r>
              <a:rPr lang="ru-RU" i="1" dirty="0" smtClean="0">
                <a:solidFill>
                  <a:schemeClr val="tx1"/>
                </a:solidFill>
                <a:latin typeface="Arial Narrow" pitchFamily="34" charset="0"/>
              </a:rPr>
              <a:t>Руки в стороны развел - ключик, видно, не нашел.</a:t>
            </a:r>
          </a:p>
          <a:p>
            <a:pPr algn="ctr">
              <a:spcBef>
                <a:spcPts val="0"/>
              </a:spcBef>
              <a:buNone/>
            </a:pPr>
            <a:r>
              <a:rPr lang="ru-RU" i="1" dirty="0" smtClean="0">
                <a:solidFill>
                  <a:schemeClr val="tx1"/>
                </a:solidFill>
                <a:latin typeface="Arial Narrow" pitchFamily="34" charset="0"/>
              </a:rPr>
              <a:t>Чтобы ключик нам достать, надо на носочки встать.</a:t>
            </a:r>
            <a:endParaRPr lang="ru-RU" sz="2400" i="1" dirty="0" smtClean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1026" name="Picture 2" descr="D:\Users\Шиловская Т А\Documents\БАНК ИДЕЙ КАРТИНКИ\сказочные герои - картинки\buratin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573016"/>
            <a:ext cx="2226857" cy="27985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9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Образовательная деятельность</a:t>
            </a:r>
            <a:br>
              <a:rPr lang="ru-RU" sz="49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99992" y="1196752"/>
            <a:ext cx="4491608" cy="5412844"/>
          </a:xfrm>
        </p:spPr>
        <p:txBody>
          <a:bodyPr/>
          <a:lstStyle/>
          <a:p>
            <a:pPr algn="ctr">
              <a:spcBef>
                <a:spcPts val="0"/>
              </a:spcBef>
              <a:buNone/>
            </a:pPr>
            <a:r>
              <a:rPr lang="ru-RU" b="1" dirty="0" err="1" smtClean="0">
                <a:solidFill>
                  <a:schemeClr val="tx1"/>
                </a:solidFill>
              </a:rPr>
              <a:t>Физминутка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</a:p>
          <a:p>
            <a:pPr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1"/>
                </a:solidFill>
              </a:rPr>
              <a:t>на занятии у логопеда:</a:t>
            </a:r>
          </a:p>
          <a:p>
            <a:pPr algn="ctr">
              <a:spcBef>
                <a:spcPts val="0"/>
              </a:spcBef>
              <a:buNone/>
            </a:pPr>
            <a:endParaRPr lang="ru-RU" sz="1050" b="1" dirty="0" smtClean="0">
              <a:solidFill>
                <a:schemeClr val="tx1"/>
              </a:solidFill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2400" i="1" dirty="0" smtClean="0">
                <a:solidFill>
                  <a:schemeClr val="tx1"/>
                </a:solidFill>
              </a:rPr>
              <a:t>Головами покиваем,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400" i="1" dirty="0" smtClean="0">
                <a:solidFill>
                  <a:schemeClr val="tx1"/>
                </a:solidFill>
              </a:rPr>
              <a:t>Носиками помотаем,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400" i="1" dirty="0" smtClean="0">
                <a:solidFill>
                  <a:schemeClr val="tx1"/>
                </a:solidFill>
              </a:rPr>
              <a:t>И зубами постучим,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400" i="1" dirty="0" smtClean="0">
                <a:solidFill>
                  <a:schemeClr val="tx1"/>
                </a:solidFill>
              </a:rPr>
              <a:t>И немножко помолчим.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400" i="1" dirty="0" smtClean="0">
                <a:solidFill>
                  <a:schemeClr val="tx1"/>
                </a:solidFill>
              </a:rPr>
              <a:t>Плечиками мы покрутим,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400" i="1" dirty="0" smtClean="0">
                <a:solidFill>
                  <a:schemeClr val="tx1"/>
                </a:solidFill>
              </a:rPr>
              <a:t>И про ручки не забудем,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400" i="1" dirty="0" smtClean="0">
                <a:solidFill>
                  <a:schemeClr val="tx1"/>
                </a:solidFill>
              </a:rPr>
              <a:t>Пальчиками потрясем,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400" i="1" dirty="0" smtClean="0">
                <a:solidFill>
                  <a:schemeClr val="tx1"/>
                </a:solidFill>
              </a:rPr>
              <a:t>И немножко отдохнем.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400" i="1" dirty="0" smtClean="0">
                <a:solidFill>
                  <a:schemeClr val="tx1"/>
                </a:solidFill>
              </a:rPr>
              <a:t>Мы ногами поболтаем,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400" i="1" dirty="0" smtClean="0">
                <a:solidFill>
                  <a:schemeClr val="tx1"/>
                </a:solidFill>
              </a:rPr>
              <a:t>И чуть-чуть поприседаем,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400" i="1" dirty="0" smtClean="0">
                <a:solidFill>
                  <a:schemeClr val="tx1"/>
                </a:solidFill>
              </a:rPr>
              <a:t>Ножку ножкой подобьем,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400" i="1" dirty="0" smtClean="0">
                <a:solidFill>
                  <a:schemeClr val="tx1"/>
                </a:solidFill>
              </a:rPr>
              <a:t>И сначала все начнем.</a:t>
            </a:r>
            <a:endParaRPr lang="ru-RU" sz="2000" i="1" dirty="0" smtClean="0">
              <a:solidFill>
                <a:schemeClr val="tx1"/>
              </a:solidFill>
            </a:endParaRPr>
          </a:p>
          <a:p>
            <a:pPr algn="ctr">
              <a:buNone/>
            </a:pPr>
            <a:endParaRPr lang="ru-RU" sz="2000" b="1" i="1" dirty="0" smtClean="0">
              <a:latin typeface="Arial Narrow" pitchFamily="34" charset="0"/>
            </a:endParaRPr>
          </a:p>
          <a:p>
            <a:pPr algn="ctr">
              <a:buNone/>
            </a:pPr>
            <a:endParaRPr lang="ru-RU" b="1" i="1" dirty="0" smtClean="0">
              <a:latin typeface="Arial Narrow" pitchFamily="34" charset="0"/>
            </a:endParaRPr>
          </a:p>
          <a:p>
            <a:pPr algn="ctr">
              <a:buNone/>
            </a:pPr>
            <a:endParaRPr lang="ru-RU" b="1" i="1" dirty="0" smtClean="0">
              <a:latin typeface="Arial Narrow" pitchFamily="34" charset="0"/>
            </a:endParaRPr>
          </a:p>
          <a:p>
            <a:pPr algn="ctr">
              <a:buNone/>
            </a:pPr>
            <a:endParaRPr lang="ru-RU" b="1" i="1" dirty="0" smtClean="0">
              <a:latin typeface="Arial Narrow" pitchFamily="34" charset="0"/>
            </a:endParaRPr>
          </a:p>
          <a:p>
            <a:endParaRPr lang="ru-RU" dirty="0"/>
          </a:p>
        </p:txBody>
      </p:sp>
      <p:pic>
        <p:nvPicPr>
          <p:cNvPr id="4098" name="Picture 2" descr="G:\ФОТО 15 гр сент-окт +речев\ФОТО НОЯБРЬ 15 гр\DSC039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381642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G:\ФОТО 15 гр сент-окт +речев\ФОТО НОЯБРЬ 15 гр\DSC0399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62400"/>
            <a:ext cx="381642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3115817"/>
      </p:ext>
    </p:extLst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457944"/>
            <a:ext cx="7921824" cy="6675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Образовательная деятельность</a:t>
            </a:r>
            <a:br>
              <a:rPr lang="ru-RU" sz="49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700808"/>
            <a:ext cx="4191000" cy="472440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1128047"/>
            <a:ext cx="3627512" cy="272063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4130144"/>
            <a:ext cx="3627512" cy="274867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113312" y="1340768"/>
            <a:ext cx="4851176" cy="5084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Упражнение «Ежик» с шариком СУ-ДЖОК: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Гладь мои ладошки, еж!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Ты колючий, ну и что ж!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Я хочу тебя погладить,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Я хочу с тобой поладить.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9743424"/>
      </p:ext>
    </p:extLst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9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Образовательная деятельность</a:t>
            </a:r>
            <a:br>
              <a:rPr lang="ru-RU" sz="49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1118" y="1570856"/>
            <a:ext cx="4191000" cy="472440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85860"/>
            <a:ext cx="4343400" cy="5038740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chemeClr val="tx1"/>
                </a:solidFill>
              </a:rPr>
              <a:t>Прием комментирования</a:t>
            </a:r>
          </a:p>
          <a:p>
            <a:pPr algn="ctr">
              <a:buNone/>
            </a:pPr>
            <a:r>
              <a:rPr lang="ru-RU" sz="2000" b="1" i="1" dirty="0" smtClean="0">
                <a:solidFill>
                  <a:schemeClr val="tx1"/>
                </a:solidFill>
              </a:rPr>
              <a:t>На занятиях аппликации, рисования эффективно использование приема комментирования, который заключается в речевом сопровождении ребенком</a:t>
            </a:r>
          </a:p>
          <a:p>
            <a:pPr algn="ctr">
              <a:buNone/>
            </a:pPr>
            <a:r>
              <a:rPr lang="ru-RU" sz="2000" b="1" i="1" dirty="0">
                <a:solidFill>
                  <a:schemeClr val="tx1"/>
                </a:solidFill>
              </a:rPr>
              <a:t>с</a:t>
            </a:r>
            <a:r>
              <a:rPr lang="ru-RU" sz="2000" b="1" i="1" dirty="0" smtClean="0">
                <a:solidFill>
                  <a:schemeClr val="tx1"/>
                </a:solidFill>
              </a:rPr>
              <a:t>воих действий.</a:t>
            </a:r>
          </a:p>
          <a:p>
            <a:pPr algn="ctr">
              <a:buNone/>
            </a:pPr>
            <a:endParaRPr lang="ru-RU" sz="2400" b="1" i="1" dirty="0" smtClean="0">
              <a:latin typeface="Arial Narrow" pitchFamily="34" charset="0"/>
            </a:endParaRPr>
          </a:p>
          <a:p>
            <a:endParaRPr lang="ru-RU" dirty="0"/>
          </a:p>
        </p:txBody>
      </p:sp>
      <p:pic>
        <p:nvPicPr>
          <p:cNvPr id="9218" name="Picture 2" descr="G:\ФОТО 15 гр сент-окт +речев\DSC038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78" y="1124744"/>
            <a:ext cx="4320480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G:\ФОТО 15 гр сент-окт +речев\DSC0379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933056"/>
            <a:ext cx="4536504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86175547"/>
      </p:ext>
    </p:extLst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1118" y="1570856"/>
            <a:ext cx="4191000" cy="472440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37112" y="1829059"/>
            <a:ext cx="4343400" cy="5056325"/>
          </a:xfrm>
        </p:spPr>
        <p:txBody>
          <a:bodyPr/>
          <a:lstStyle/>
          <a:p>
            <a:pPr algn="ctr"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chemeClr val="tx1"/>
                </a:solidFill>
              </a:rPr>
              <a:t>Музыкальное приветствие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400" b="1" i="1" dirty="0">
                <a:solidFill>
                  <a:schemeClr val="tx1"/>
                </a:solidFill>
              </a:rPr>
              <a:t>с</a:t>
            </a:r>
            <a:r>
              <a:rPr lang="ru-RU" sz="2400" b="1" i="1" dirty="0" smtClean="0">
                <a:solidFill>
                  <a:schemeClr val="tx1"/>
                </a:solidFill>
              </a:rPr>
              <a:t> речевым сопровождением:</a:t>
            </a:r>
          </a:p>
          <a:p>
            <a:pPr algn="ctr">
              <a:spcBef>
                <a:spcPts val="0"/>
              </a:spcBef>
              <a:buNone/>
            </a:pPr>
            <a:endParaRPr lang="ru-RU" sz="2400" b="1" i="1" dirty="0" smtClean="0"/>
          </a:p>
          <a:p>
            <a:pPr algn="ctr">
              <a:spcBef>
                <a:spcPts val="0"/>
              </a:spcBef>
              <a:buNone/>
            </a:pPr>
            <a:r>
              <a:rPr lang="ru-RU" sz="2400" i="1" dirty="0" smtClean="0">
                <a:solidFill>
                  <a:schemeClr val="tx1"/>
                </a:solidFill>
              </a:rPr>
              <a:t>Здравствуйте, ручки….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400" i="1" dirty="0" smtClean="0">
                <a:solidFill>
                  <a:schemeClr val="tx1"/>
                </a:solidFill>
              </a:rPr>
              <a:t>Здравствуйте, ножки…..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400" i="1" dirty="0" smtClean="0">
                <a:solidFill>
                  <a:schemeClr val="tx1"/>
                </a:solidFill>
              </a:rPr>
              <a:t>Здравствуйте, ушки……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400" i="1" dirty="0" smtClean="0">
                <a:solidFill>
                  <a:schemeClr val="tx1"/>
                </a:solidFill>
              </a:rPr>
              <a:t>Здравствуйте, щечки…..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400" i="1" dirty="0" smtClean="0">
                <a:solidFill>
                  <a:schemeClr val="tx1"/>
                </a:solidFill>
              </a:rPr>
              <a:t>Здравствуйте, губки……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400" i="1" dirty="0" smtClean="0">
                <a:solidFill>
                  <a:schemeClr val="tx1"/>
                </a:solidFill>
              </a:rPr>
              <a:t>И т.д.</a:t>
            </a:r>
          </a:p>
          <a:p>
            <a:endParaRPr lang="ru-RU" dirty="0"/>
          </a:p>
        </p:txBody>
      </p:sp>
      <p:pic>
        <p:nvPicPr>
          <p:cNvPr id="14338" name="Picture 2" descr="G:\ФОТО 15 гр сент-окт +речев\ФОТО НОЯБРЬ 15 гр\DSC039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38" y="1576718"/>
            <a:ext cx="4956043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54152" y="609600"/>
            <a:ext cx="8686800" cy="841248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/>
            <a:r>
              <a:rPr lang="ru-RU" sz="44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Образовательная деятельность</a:t>
            </a:r>
            <a:br>
              <a:rPr lang="ru-RU" sz="44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3339227066"/>
      </p:ext>
    </p:extLst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9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Физкультура</a:t>
            </a:r>
            <a:br>
              <a:rPr lang="ru-RU" sz="49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6262" y="1556792"/>
            <a:ext cx="4191000" cy="472440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85860"/>
            <a:ext cx="4343400" cy="5038740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chemeClr val="tx1"/>
                </a:solidFill>
              </a:rPr>
              <a:t>Использование упражнений на дыхание, подвижных игр с речевым сопровождением.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194" name="Picture 2" descr="G:\ФОТО 15 гр сент-окт +речев\ФОТО НОЯБРЬ 15 гр\DSC04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1063758"/>
            <a:ext cx="4379979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G:\ФОТО 15 гр сент-окт +речев\ФОТО НОЯБРЬ 15 гр\DSC039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46449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86063347"/>
      </p:ext>
    </p:extLst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3568" y="1628800"/>
            <a:ext cx="4536504" cy="4724400"/>
          </a:xfrm>
        </p:spPr>
        <p:txBody>
          <a:bodyPr/>
          <a:lstStyle/>
          <a:p>
            <a:pPr algn="ctr">
              <a:buNone/>
            </a:pPr>
            <a:endParaRPr lang="ru-RU" sz="2000" b="1" dirty="0" smtClean="0">
              <a:solidFill>
                <a:srgbClr val="C00000"/>
              </a:solidFill>
              <a:latin typeface="Franklin Gothic Medium Cond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Раз, два, три, четыре, пять-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Собираемся гулять.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Завязали Катеньке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Шарфик </a:t>
            </a:r>
            <a:r>
              <a:rPr lang="ru-RU" sz="2400" dirty="0" err="1" smtClean="0">
                <a:solidFill>
                  <a:schemeClr val="tx1"/>
                </a:solidFill>
              </a:rPr>
              <a:t>полосатенький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Наденем на ножки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Яркие сапожки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И пойдем скорей гулять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Прыгать, бегать и скакать.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80528" y="457200"/>
            <a:ext cx="932452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«Собираемся на прогулку»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G:\ФОТО 15 гр сент-окт +речев\ФОТО НОЯБРЬ 15 гр\DSC04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10451"/>
            <a:ext cx="4340352" cy="471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7544" y="4653136"/>
            <a:ext cx="8524056" cy="1919136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Franklin Gothic Medium Cond" pitchFamily="34" charset="0"/>
              </a:rPr>
              <a:t> </a:t>
            </a:r>
          </a:p>
          <a:p>
            <a:pPr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</a:rPr>
              <a:t>На прогулке  используем различные игры с мячом:</a:t>
            </a:r>
          </a:p>
          <a:p>
            <a:pPr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</a:rPr>
              <a:t>«Назови ласково», «Скажи наоборот», «Летает, не летает», «Кто как передвигается?» и др.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7" y="211287"/>
            <a:ext cx="865041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 прогулке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147" name="Picture 3" descr="G:\ФОТО 15 гр сент-окт +речев\ФОТО НОЯБРЬ 15 гр\DSC04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3" y="1767761"/>
            <a:ext cx="3869953" cy="294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G:\ФОТО 15 гр сент-окт +речев\ФОТО НОЯБРЬ 15 гр\DSC040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67761"/>
            <a:ext cx="3921551" cy="294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</a:rPr>
              <a:t>Во время прогулки используем считалочки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За стеклянными дверями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Стоит мишка с пирогами.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Мишка-</a:t>
            </a:r>
            <a:r>
              <a:rPr lang="ru-RU" sz="2400" dirty="0" err="1" smtClean="0">
                <a:solidFill>
                  <a:schemeClr val="tx1"/>
                </a:solidFill>
              </a:rPr>
              <a:t>Мишенька</a:t>
            </a:r>
            <a:r>
              <a:rPr lang="ru-RU" sz="2400" dirty="0" smtClean="0">
                <a:solidFill>
                  <a:schemeClr val="tx1"/>
                </a:solidFill>
              </a:rPr>
              <a:t>, дружок,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Сколько стоит пирожок?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Пирожок то стоит три,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А </a:t>
            </a:r>
            <a:r>
              <a:rPr lang="ru-RU" sz="2400" dirty="0" err="1" smtClean="0">
                <a:solidFill>
                  <a:schemeClr val="tx1"/>
                </a:solidFill>
              </a:rPr>
              <a:t>голить</a:t>
            </a:r>
            <a:r>
              <a:rPr lang="ru-RU" sz="2400" dirty="0" smtClean="0">
                <a:solidFill>
                  <a:schemeClr val="tx1"/>
                </a:solidFill>
              </a:rPr>
              <a:t> то будешь ты!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7" y="283295"/>
            <a:ext cx="865041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 прогулке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G:\DCIM\101MSDCF\DSC0404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390775"/>
            <a:ext cx="4191000" cy="31432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  <p:sndAc>
      <p:stSnd>
        <p:snd r:embed="rId2" name="chimes.wav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60032" y="1857364"/>
            <a:ext cx="4131568" cy="4714908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Franklin Gothic Medium Cond" pitchFamily="34" charset="0"/>
              </a:rPr>
              <a:t> </a:t>
            </a:r>
          </a:p>
          <a:p>
            <a:pPr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</a:rPr>
              <a:t>На прогулке так же используем различные подвижные игры с речевым сопровождением:</a:t>
            </a:r>
          </a:p>
          <a:p>
            <a:pPr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</a:rPr>
              <a:t>«Гуси, гуси…», «Мышеловка», </a:t>
            </a:r>
          </a:p>
          <a:p>
            <a:pPr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</a:rPr>
              <a:t>«У медведя во бору» </a:t>
            </a:r>
          </a:p>
          <a:p>
            <a:pPr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</a:rPr>
              <a:t>и т.д.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7" y="260648"/>
            <a:ext cx="865041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 прогулке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412776"/>
            <a:ext cx="4752528" cy="4248471"/>
          </a:xfrm>
        </p:spPr>
      </p:pic>
    </p:spTree>
    <p:extLst>
      <p:ext uri="{BB962C8B-B14F-4D97-AF65-F5344CB8AC3E}">
        <p14:creationId xmlns:p14="http://schemas.microsoft.com/office/powerpoint/2010/main" xmlns="" val="2143919380"/>
      </p:ext>
    </p:extLst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548680"/>
            <a:ext cx="4191000" cy="6166468"/>
          </a:xfrm>
        </p:spPr>
        <p:txBody>
          <a:bodyPr/>
          <a:lstStyle/>
          <a:p>
            <a:pPr algn="ctr"/>
            <a:endParaRPr lang="ru-RU" sz="2400" b="1" u="sng" dirty="0" smtClean="0">
              <a:solidFill>
                <a:srgbClr val="7030A0"/>
              </a:solidFill>
              <a:latin typeface="Franklin Gothic Medium Cond" pitchFamily="34" charset="0"/>
            </a:endParaRPr>
          </a:p>
          <a:p>
            <a:pPr algn="ctr">
              <a:spcBef>
                <a:spcPts val="0"/>
              </a:spcBef>
            </a:pPr>
            <a:r>
              <a:rPr lang="ru-RU" sz="2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Дошкольный возраст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уникальный период  развития ребенка, который обладает своеобразной логикой и спецификой.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Речь, во всем её многообразии, является необходимым компонентом общения. 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богаче и правильнее у ребенка речь, тем легче ему высказывать свои мысли, тем шире его возможности, содержательнее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полноценнее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 со сверстниками, тем активнее осуществляется его психическое развитие.</a:t>
            </a:r>
          </a:p>
          <a:p>
            <a:endParaRPr lang="ru-RU" dirty="0">
              <a:solidFill>
                <a:srgbClr val="7030A0"/>
              </a:solidFill>
              <a:latin typeface="Franklin Gothic Medium Cond" pitchFamily="34" charset="0"/>
            </a:endParaRPr>
          </a:p>
        </p:txBody>
      </p:sp>
      <p:pic>
        <p:nvPicPr>
          <p:cNvPr id="11266" name="Picture 2" descr="G:\ФОТО 15 гр сент-окт +речев\DSC037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32856"/>
            <a:ext cx="4320480" cy="385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00808"/>
            <a:ext cx="4343400" cy="4871464"/>
          </a:xfrm>
        </p:spPr>
        <p:txBody>
          <a:bodyPr/>
          <a:lstStyle/>
          <a:p>
            <a:pPr algn="ct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Рыбки плавали, плескались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В чистой, тепленькой воде.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То сожмутся, разожмутся,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То зароются в песке!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***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Раз, два, три, четыре, пять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Вышли пальчики гулять.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Этот пальчик в лес пошел,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Этот пальчик гриб нашел,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Этот пальчик чистить стал,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Этот пальчик жарить стал,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А этот пальчик все съел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От того и потолстел!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7" y="332656"/>
            <a:ext cx="865041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Пальчиковая гимнастика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G:\ФОТО 15 гр сент-окт +речев\фото ноябрь 2\DSC040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793" y="1628800"/>
            <a:ext cx="307234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ФОТО 15 гр сент-окт +речев\фото ноябрь 2\DSC040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1653" y="4005064"/>
            <a:ext cx="3011827" cy="225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28944703"/>
      </p:ext>
    </p:extLst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673224"/>
            <a:ext cx="8686800" cy="739552"/>
          </a:xfrm>
        </p:spPr>
        <p:txBody>
          <a:bodyPr>
            <a:noAutofit/>
          </a:bodyPr>
          <a:lstStyle/>
          <a:p>
            <a:pPr algn="ctr"/>
            <a:r>
              <a:rPr lang="ru-RU" sz="54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 столом</a:t>
            </a:r>
            <a:br>
              <a:rPr lang="ru-RU" sz="54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4008" y="1412776"/>
            <a:ext cx="4357148" cy="4911824"/>
          </a:xfrm>
        </p:spPr>
        <p:txBody>
          <a:bodyPr/>
          <a:lstStyle/>
          <a:p>
            <a:pPr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+mj-lt"/>
              </a:rPr>
              <a:t>Час обеда подошёл,</a:t>
            </a:r>
          </a:p>
          <a:p>
            <a:pPr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+mj-lt"/>
              </a:rPr>
              <a:t>Сели деточки за стол!</a:t>
            </a:r>
          </a:p>
          <a:p>
            <a:pPr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+mj-lt"/>
              </a:rPr>
              <a:t>***</a:t>
            </a:r>
          </a:p>
          <a:p>
            <a:pPr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+mj-lt"/>
              </a:rPr>
              <a:t>Бери ложку, бери хлеб,</a:t>
            </a:r>
          </a:p>
          <a:p>
            <a:pPr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+mj-lt"/>
              </a:rPr>
              <a:t>И скорее за обед!</a:t>
            </a:r>
          </a:p>
          <a:p>
            <a:pPr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+mj-lt"/>
              </a:rPr>
              <a:t>***</a:t>
            </a:r>
          </a:p>
          <a:p>
            <a:pPr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+mj-lt"/>
              </a:rPr>
              <a:t>А у нас есть ложки</a:t>
            </a:r>
          </a:p>
          <a:p>
            <a:pPr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+mj-lt"/>
              </a:rPr>
              <a:t>Волшебные немножко.</a:t>
            </a:r>
          </a:p>
          <a:p>
            <a:pPr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+mj-lt"/>
              </a:rPr>
              <a:t>Вот – тарелка, вот – еда.</a:t>
            </a:r>
          </a:p>
          <a:p>
            <a:pPr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+mj-lt"/>
              </a:rPr>
              <a:t>Не осталось и следа.</a:t>
            </a:r>
            <a:endParaRPr lang="ru-RU" sz="2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050" name="Picture 2" descr="G:\ФОТО 15 гр сент-окт +речев\DSC038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3491880" cy="261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ФОТО 15 гр сент-окт +речев\DSC038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49080"/>
            <a:ext cx="3491880" cy="251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060848"/>
            <a:ext cx="4343400" cy="4511424"/>
          </a:xfrm>
        </p:spPr>
        <p:txBody>
          <a:bodyPr/>
          <a:lstStyle/>
          <a:p>
            <a:pPr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Franklin Gothic Medium Cond" pitchFamily="34" charset="0"/>
              </a:rPr>
              <a:t>Мы спокойно отдыхали,</a:t>
            </a:r>
          </a:p>
          <a:p>
            <a:pPr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Franklin Gothic Medium Cond" pitchFamily="34" charset="0"/>
              </a:rPr>
              <a:t>Сном волшебным засыпали.</a:t>
            </a:r>
          </a:p>
          <a:p>
            <a:pPr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Franklin Gothic Medium Cond" pitchFamily="34" charset="0"/>
              </a:rPr>
              <a:t>Хорошо нам отдыхать!</a:t>
            </a:r>
          </a:p>
          <a:p>
            <a:pPr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Franklin Gothic Medium Cond" pitchFamily="34" charset="0"/>
              </a:rPr>
              <a:t>Но пора уже вставать!</a:t>
            </a:r>
          </a:p>
          <a:p>
            <a:pPr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Franklin Gothic Medium Cond" pitchFamily="34" charset="0"/>
              </a:rPr>
              <a:t>Крепко кулачки сжимаем, </a:t>
            </a:r>
          </a:p>
          <a:p>
            <a:pPr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Franklin Gothic Medium Cond" pitchFamily="34" charset="0"/>
              </a:rPr>
              <a:t>Их повыше поднимаем.</a:t>
            </a:r>
          </a:p>
          <a:p>
            <a:pPr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Franklin Gothic Medium Cond" pitchFamily="34" charset="0"/>
              </a:rPr>
              <a:t>Потянуться! Улыбнуться!</a:t>
            </a:r>
          </a:p>
          <a:p>
            <a:pPr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Franklin Gothic Medium Cond" pitchFamily="34" charset="0"/>
              </a:rPr>
              <a:t>Всем открыть глаза и встать! 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7" y="260648"/>
            <a:ext cx="865041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Просыпалки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G:\ФОТО 15 гр сент-окт +речев\ФОТО НОЯБРЬ 15 гр\DSC039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417646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33001044"/>
      </p:ext>
    </p:extLst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51520" y="1124744"/>
            <a:ext cx="8740080" cy="5303512"/>
          </a:xfrm>
        </p:spPr>
        <p:txBody>
          <a:bodyPr/>
          <a:lstStyle/>
          <a:p>
            <a:pPr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1"/>
                </a:solidFill>
              </a:rPr>
              <a:t>Во время закаливания мы проговариваем:</a:t>
            </a:r>
          </a:p>
          <a:p>
            <a:pPr algn="ctr">
              <a:spcBef>
                <a:spcPts val="0"/>
              </a:spcBef>
              <a:buNone/>
            </a:pPr>
            <a:endParaRPr lang="ru-RU" sz="2400" dirty="0" smtClean="0">
              <a:solidFill>
                <a:schemeClr val="tx1"/>
              </a:solidFill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Надо спортом заниматься!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Надо-надо закаляться!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Надо первым быть во всем,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Нам морозы ни почем!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7" y="260648"/>
            <a:ext cx="865041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</a:t>
            </a:r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акаливание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42" name="Picture 2" descr="G:\ФОТО 15 гр сент-окт +речев\ФОТО НОЯБРЬ 15 гр\DSC039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098" y="3737432"/>
            <a:ext cx="4035808" cy="2836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G:\ФОТО 15 гр сент-окт +речев\ФОТО НОЯБРЬ 15 гр\DSC039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36506"/>
            <a:ext cx="3854803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459976"/>
      </p:ext>
    </p:extLst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857364"/>
            <a:ext cx="4343400" cy="4714908"/>
          </a:xfrm>
        </p:spPr>
        <p:txBody>
          <a:bodyPr/>
          <a:lstStyle/>
          <a:p>
            <a:pPr algn="ctr">
              <a:buNone/>
            </a:pPr>
            <a:endParaRPr lang="ru-RU" sz="2400" i="1" dirty="0" smtClean="0">
              <a:solidFill>
                <a:schemeClr val="tx1">
                  <a:lumMod val="95000"/>
                  <a:lumOff val="5000"/>
                </a:schemeClr>
              </a:solidFill>
              <a:latin typeface="Franklin Gothic Medium Cond" pitchFamily="34" charset="0"/>
            </a:endParaRPr>
          </a:p>
          <a:p>
            <a:pPr algn="ctr">
              <a:buNone/>
            </a:pPr>
            <a:endParaRPr lang="ru-RU" sz="2400" i="1" dirty="0">
              <a:solidFill>
                <a:schemeClr val="tx1">
                  <a:lumMod val="95000"/>
                  <a:lumOff val="5000"/>
                </a:schemeClr>
              </a:solidFill>
              <a:latin typeface="Franklin Gothic Medium Cond" pitchFamily="34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Franklin Gothic Medium Cond" pitchFamily="34" charset="0"/>
              </a:rPr>
              <a:t>Чешу, чешу </a:t>
            </a:r>
            <a:r>
              <a:rPr lang="ru-RU" dirty="0" err="1" smtClean="0">
                <a:solidFill>
                  <a:schemeClr val="tx1"/>
                </a:solidFill>
                <a:latin typeface="Franklin Gothic Medium Cond" pitchFamily="34" charset="0"/>
              </a:rPr>
              <a:t>волосоньки</a:t>
            </a:r>
            <a:r>
              <a:rPr lang="ru-RU" dirty="0" smtClean="0">
                <a:solidFill>
                  <a:schemeClr val="tx1"/>
                </a:solidFill>
                <a:latin typeface="Franklin Gothic Medium Cond" pitchFamily="34" charset="0"/>
              </a:rPr>
              <a:t>,</a:t>
            </a:r>
          </a:p>
          <a:p>
            <a:pPr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Franklin Gothic Medium Cond" pitchFamily="34" charset="0"/>
              </a:rPr>
              <a:t>Расчесываю </a:t>
            </a:r>
            <a:r>
              <a:rPr lang="ru-RU" dirty="0" err="1" smtClean="0">
                <a:solidFill>
                  <a:schemeClr val="tx1"/>
                </a:solidFill>
                <a:latin typeface="Franklin Gothic Medium Cond" pitchFamily="34" charset="0"/>
              </a:rPr>
              <a:t>косоньки</a:t>
            </a:r>
            <a:r>
              <a:rPr lang="ru-RU" dirty="0" smtClean="0">
                <a:solidFill>
                  <a:schemeClr val="tx1"/>
                </a:solidFill>
                <a:latin typeface="Franklin Gothic Medium Cond" pitchFamily="34" charset="0"/>
              </a:rPr>
              <a:t>!</a:t>
            </a:r>
          </a:p>
          <a:p>
            <a:pPr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Franklin Gothic Medium Cond" pitchFamily="34" charset="0"/>
              </a:rPr>
              <a:t>Что мы делаем расческой?</a:t>
            </a:r>
          </a:p>
          <a:p>
            <a:pPr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Franklin Gothic Medium Cond" pitchFamily="34" charset="0"/>
              </a:rPr>
              <a:t>Еве делаем прическу!</a:t>
            </a:r>
          </a:p>
          <a:p>
            <a:pPr>
              <a:spcBef>
                <a:spcPts val="0"/>
              </a:spcBef>
              <a:buNone/>
            </a:pPr>
            <a:endParaRPr lang="ru-RU" sz="2400" dirty="0" smtClean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2390775"/>
            <a:ext cx="4191000" cy="3143250"/>
          </a:xfrm>
        </p:spPr>
      </p:pic>
      <p:sp>
        <p:nvSpPr>
          <p:cNvPr id="6" name="Прямоугольник 5"/>
          <p:cNvSpPr/>
          <p:nvPr/>
        </p:nvSpPr>
        <p:spPr>
          <a:xfrm>
            <a:off x="357157" y="211287"/>
            <a:ext cx="865041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Причесывание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7116802"/>
      </p:ext>
    </p:extLst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857364"/>
            <a:ext cx="4343400" cy="4714908"/>
          </a:xfrm>
        </p:spPr>
        <p:txBody>
          <a:bodyPr/>
          <a:lstStyle/>
          <a:p>
            <a:pPr algn="ctr">
              <a:buNone/>
            </a:pPr>
            <a:endParaRPr lang="ru-RU" b="1" i="1" dirty="0" smtClean="0">
              <a:solidFill>
                <a:srgbClr val="002060"/>
              </a:solidFill>
              <a:latin typeface="Franklin Gothic Medium Cond" pitchFamily="34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</a:rPr>
              <a:t>Артикуляционное упражнение: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</a:rPr>
              <a:t>«Ваня дразнится»</a:t>
            </a:r>
          </a:p>
          <a:p>
            <a:pPr algn="ctr">
              <a:buNone/>
            </a:pPr>
            <a:endParaRPr lang="ru-RU" b="1" dirty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Ругается бабуся,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Что </a:t>
            </a:r>
            <a:r>
              <a:rPr lang="ru-RU" dirty="0">
                <a:solidFill>
                  <a:schemeClr val="tx1"/>
                </a:solidFill>
              </a:rPr>
              <a:t>В</a:t>
            </a:r>
            <a:r>
              <a:rPr lang="ru-RU" dirty="0" smtClean="0">
                <a:solidFill>
                  <a:schemeClr val="tx1"/>
                </a:solidFill>
              </a:rPr>
              <a:t>аня дразнит гуся.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04444" y="1611542"/>
            <a:ext cx="4191000" cy="4724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1" name="Picture 3" descr="G:\ФОТО 15 гр сент-окт +речев\фото ноябрь 2\DSC040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505" y="1700808"/>
            <a:ext cx="3131840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ФОТО 15 гр сент-окт +речев\фото ноябрь 2\DSC040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149080"/>
            <a:ext cx="2915816" cy="218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57157" y="260648"/>
            <a:ext cx="865041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Коррекционный час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3816428"/>
      </p:ext>
    </p:extLst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857364"/>
            <a:ext cx="4343400" cy="4714908"/>
          </a:xfrm>
        </p:spPr>
        <p:txBody>
          <a:bodyPr/>
          <a:lstStyle/>
          <a:p>
            <a:pPr algn="ctr">
              <a:buNone/>
            </a:pPr>
            <a:endParaRPr lang="ru-RU" b="1" i="1" dirty="0" smtClean="0">
              <a:solidFill>
                <a:srgbClr val="002060"/>
              </a:solidFill>
              <a:latin typeface="Franklin Gothic Medium Cond" pitchFamily="34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29472" y="1484784"/>
            <a:ext cx="4335016" cy="4724400"/>
          </a:xfrm>
        </p:spPr>
        <p:txBody>
          <a:bodyPr/>
          <a:lstStyle/>
          <a:p>
            <a:pPr marL="0" indent="0" algn="ctr">
              <a:buNone/>
            </a:pPr>
            <a:endParaRPr lang="ru-RU" sz="2400" dirty="0"/>
          </a:p>
          <a:p>
            <a:pPr marL="0" indent="0" algn="ctr">
              <a:buNone/>
            </a:pPr>
            <a:endParaRPr lang="ru-RU" sz="24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</a:rPr>
              <a:t>Падают, падают листья,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</a:rPr>
              <a:t>В нашем саду листопад,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</a:rPr>
              <a:t>Желтые, красные листья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</a:rPr>
              <a:t>По ветру вьются, летят.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3314" name="Picture 2" descr="G:\ФОТО 15 гр сент-окт +речев\ФОТО НОЯБРЬ 15 гр\DSC039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4176464" cy="338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:\ФОТО 15 гр сент-окт +речев\фото ноябрь 2\DSC040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437112"/>
            <a:ext cx="2819805" cy="211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57157" y="283295"/>
            <a:ext cx="865041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Индивидуальная работа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7171792"/>
      </p:ext>
    </p:extLst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857364"/>
            <a:ext cx="4343400" cy="4714908"/>
          </a:xfrm>
        </p:spPr>
        <p:txBody>
          <a:bodyPr/>
          <a:lstStyle/>
          <a:p>
            <a:pPr algn="ctr">
              <a:buNone/>
            </a:pPr>
            <a:endParaRPr lang="ru-RU" b="1" i="1" dirty="0" smtClean="0">
              <a:solidFill>
                <a:srgbClr val="002060"/>
              </a:solidFill>
              <a:latin typeface="Franklin Gothic Medium Cond" pitchFamily="34" charset="0"/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Давай с тобой мириться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И во всем делиться!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А кто не будет мириться,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С тем не будем водиться!</a:t>
            </a:r>
          </a:p>
          <a:p>
            <a:pPr algn="ctr">
              <a:buNone/>
            </a:pPr>
            <a:endParaRPr lang="ru-RU" sz="2400" b="1">
              <a:solidFill>
                <a:schemeClr val="tx1"/>
              </a:solidFill>
            </a:endParaRPr>
          </a:p>
          <a:p>
            <a:pPr algn="ctr">
              <a:buNone/>
            </a:pPr>
            <a:endParaRPr lang="ru-RU" sz="2400" b="1" dirty="0" smtClean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683559"/>
            <a:ext cx="4191000" cy="4724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 descr="G:\ФОТО 15 гр сент-окт +речев\фото ноябрь 2\DSC040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2815"/>
            <a:ext cx="3240360" cy="227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ФОТО 15 гр сент-окт +речев\фото ноябрь 2\DSC040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5603" y="4221088"/>
            <a:ext cx="3216357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57157" y="283295"/>
            <a:ext cx="865041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Примирения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4873808"/>
      </p:ext>
    </p:extLst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8624918" cy="4724400"/>
          </a:xfrm>
        </p:spPr>
        <p:txBody>
          <a:bodyPr/>
          <a:lstStyle/>
          <a:p>
            <a:pPr algn="ctr"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Franklin Gothic Medium Cond" pitchFamily="34" charset="0"/>
              </a:rPr>
              <a:t>    </a:t>
            </a:r>
            <a:r>
              <a:rPr lang="ru-RU" sz="4800" b="1" dirty="0" smtClean="0">
                <a:solidFill>
                  <a:srgbClr val="C00000"/>
                </a:solidFill>
                <a:latin typeface="Franklin Gothic Medium Cond" pitchFamily="34" charset="0"/>
              </a:rPr>
              <a:t>Больше говорите, шутите, поощряйте любую речевую активность ребенка и скоро Вы получите самого интересного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4800" b="1" dirty="0" smtClean="0">
                <a:solidFill>
                  <a:srgbClr val="C00000"/>
                </a:solidFill>
                <a:latin typeface="Franklin Gothic Medium Cond" pitchFamily="34" charset="0"/>
              </a:rPr>
              <a:t>для себя собеседника!</a:t>
            </a:r>
            <a:endParaRPr lang="ru-RU" sz="4800" dirty="0" smtClean="0">
              <a:solidFill>
                <a:srgbClr val="C00000"/>
              </a:solidFill>
              <a:latin typeface="Franklin Gothic Medium Cond" pitchFamily="34" charset="0"/>
            </a:endParaRPr>
          </a:p>
          <a:p>
            <a:pPr algn="ctr">
              <a:buNone/>
            </a:pPr>
            <a:r>
              <a:rPr lang="ru-RU" sz="4800" b="1" dirty="0" smtClean="0">
                <a:solidFill>
                  <a:srgbClr val="C00000"/>
                </a:solidFill>
                <a:latin typeface="Franklin Gothic Medium Cond" pitchFamily="34" charset="0"/>
              </a:rPr>
              <a:t> </a:t>
            </a:r>
            <a:endParaRPr lang="ru-RU" sz="4800" dirty="0" smtClean="0">
              <a:solidFill>
                <a:srgbClr val="C00000"/>
              </a:solidFill>
              <a:latin typeface="Franklin Gothic Medium Cond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newsflash/>
    <p:sndAc>
      <p:stSnd>
        <p:snd r:embed="rId2" name="chimes.wav"/>
      </p:stSnd>
    </p:sndAc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/>
          </p:cNvSpPr>
          <p:nvPr>
            <p:ph type="ctrTitle"/>
          </p:nvPr>
        </p:nvSpPr>
        <p:spPr bwMode="auto">
          <a:xfrm>
            <a:off x="685800" y="2130425"/>
            <a:ext cx="7772400" cy="2227269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6600" b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</a:rPr>
              <a:t>Спасибо </a:t>
            </a:r>
            <a:br>
              <a:rPr lang="ru-RU" sz="6600" b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</a:rPr>
            </a:br>
            <a:r>
              <a:rPr lang="ru-RU" sz="6600" b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</a:rPr>
              <a:t>за</a:t>
            </a:r>
            <a:br>
              <a:rPr lang="ru-RU" sz="6600" b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</a:rPr>
            </a:br>
            <a:r>
              <a:rPr lang="ru-RU" sz="6600" b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</a:rPr>
              <a:t>внимание!</a:t>
            </a:r>
            <a:br>
              <a:rPr lang="ru-RU" sz="6600" b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</a:rPr>
            </a:br>
            <a:endParaRPr lang="ru-RU" sz="6600" b="1" cap="none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C0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730" y="548680"/>
            <a:ext cx="4288536" cy="6166468"/>
          </a:xfrm>
        </p:spPr>
        <p:txBody>
          <a:bodyPr/>
          <a:lstStyle/>
          <a:p>
            <a:pPr algn="ctr">
              <a:buNone/>
            </a:pPr>
            <a:endParaRPr lang="en-US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Важнейшей предпосылкой совершенствования речевой деятельности дошкольников является создание эмоционально благоприятной ситуации, которая способствует возникновению желания активно участвовать в речевом общении. И именно игра помогает создать такие ситуации, в которых даже самые необщительные и скованные дети вступают в речевое общение и раскрываются.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G:\ФОТО 15 гр сент-окт +речев\ФОТО НОЯБРЬ 15 гр\DSC038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444" y="1316037"/>
            <a:ext cx="4290556" cy="394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730" y="548680"/>
            <a:ext cx="4288536" cy="6166468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Franklin Gothic Medium Cond" pitchFamily="34" charset="0"/>
              </a:rPr>
              <a:t>  </a:t>
            </a:r>
          </a:p>
          <a:p>
            <a:pPr algn="ctr">
              <a:buNone/>
            </a:pPr>
            <a:endParaRPr lang="ru-RU" dirty="0">
              <a:latin typeface="Franklin Gothic Medium Cond" pitchFamily="34" charset="0"/>
            </a:endParaRPr>
          </a:p>
          <a:p>
            <a:pPr algn="ctr">
              <a:buNone/>
            </a:pPr>
            <a:endParaRPr lang="ru-RU" dirty="0" smtClean="0">
              <a:latin typeface="Franklin Gothic Medium Cond" pitchFamily="34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  <a:latin typeface="Franklin Gothic Medium Cond" pitchFamily="34" charset="0"/>
              </a:rPr>
              <a:t>Каждую </a:t>
            </a:r>
            <a:r>
              <a:rPr lang="ru-RU" dirty="0">
                <a:solidFill>
                  <a:schemeClr val="tx1"/>
                </a:solidFill>
                <a:latin typeface="Franklin Gothic Medium Cond" pitchFamily="34" charset="0"/>
              </a:rPr>
              <a:t>минуту общения с ребенком можно превратить в увлекательную игру, которая будет способствовать не только развитию речи  детей, но и формированию личности ребенка. </a:t>
            </a:r>
          </a:p>
          <a:p>
            <a:pPr algn="ctr">
              <a:buNone/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G:\ФОТО 15 гр сент-окт +речев\ФОТО НОЯБРЬ 15 гр\DSC039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4235963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17673179"/>
      </p:ext>
    </p:extLst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4716016" cy="5375520"/>
          </a:xfrm>
        </p:spPr>
        <p:txBody>
          <a:bodyPr/>
          <a:lstStyle/>
          <a:p>
            <a:pPr algn="ctr">
              <a:buNone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         </a:t>
            </a:r>
            <a:r>
              <a:rPr lang="ru-RU" sz="2400" dirty="0" smtClean="0">
                <a:solidFill>
                  <a:schemeClr val="tx1"/>
                </a:solidFill>
                <a:latin typeface="Franklin Gothic Medium Cond" pitchFamily="34" charset="0"/>
              </a:rPr>
              <a:t>Все мы знаем, что для полноценного развития речи наших воспитанников, мы должны постоянно с ними говорить. Одним из приемов являются </a:t>
            </a:r>
            <a:r>
              <a:rPr lang="ru-RU" sz="2400" u="sng" dirty="0" smtClean="0">
                <a:solidFill>
                  <a:schemeClr val="tx1"/>
                </a:solidFill>
                <a:latin typeface="Franklin Gothic Medium Cond" pitchFamily="34" charset="0"/>
              </a:rPr>
              <a:t>речевые игры в режимных моментах</a:t>
            </a:r>
            <a:r>
              <a:rPr lang="ru-RU" sz="2400" dirty="0" smtClean="0">
                <a:solidFill>
                  <a:schemeClr val="tx1"/>
                </a:solidFill>
                <a:latin typeface="Franklin Gothic Medium Cond" pitchFamily="34" charset="0"/>
              </a:rPr>
              <a:t>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55576" y="4437112"/>
            <a:ext cx="8236024" cy="1887488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>
                <a:solidFill>
                  <a:schemeClr val="tx1"/>
                </a:solidFill>
                <a:latin typeface="Franklin Gothic Medium Cond" pitchFamily="34" charset="0"/>
              </a:rPr>
              <a:t>Когда все, что происходит вокруг, воспитатель, а затем, постепенно запоминая, и дети, проговаривают вслух. Давно доказано, что поэтический язык детским мозгом воспринимается намного эффективнее, чем прозаический.</a:t>
            </a:r>
          </a:p>
          <a:p>
            <a:pPr algn="ctr"/>
            <a:endParaRPr lang="ru-RU" dirty="0"/>
          </a:p>
        </p:txBody>
      </p:sp>
      <p:pic>
        <p:nvPicPr>
          <p:cNvPr id="15362" name="Picture 2" descr="G:\ФОТО 15 гр сент-окт +речев\ФОТО НОЯБРЬ 15 гр\DSC039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764704"/>
            <a:ext cx="3888432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1268413"/>
            <a:ext cx="8686800" cy="4897437"/>
          </a:xfrm>
        </p:spPr>
        <p:txBody>
          <a:bodyPr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4600" dirty="0" smtClean="0">
                <a:solidFill>
                  <a:schemeClr val="tx1"/>
                </a:solidFill>
              </a:rPr>
              <a:t>Утренний прием детей;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4600" dirty="0" smtClean="0">
                <a:solidFill>
                  <a:schemeClr val="tx1"/>
                </a:solidFill>
              </a:rPr>
              <a:t>Проведение утренней гимнастики;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4600" dirty="0" smtClean="0">
                <a:solidFill>
                  <a:schemeClr val="tx1"/>
                </a:solidFill>
              </a:rPr>
              <a:t>Организация культурно- гигиенических навыков;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4600" dirty="0" smtClean="0">
                <a:solidFill>
                  <a:schemeClr val="tx1"/>
                </a:solidFill>
              </a:rPr>
              <a:t>Подготовка к приёму пищи;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4600" dirty="0" smtClean="0">
                <a:solidFill>
                  <a:schemeClr val="tx1"/>
                </a:solidFill>
              </a:rPr>
              <a:t>Приём пищи</a:t>
            </a:r>
            <a:r>
              <a:rPr lang="en-US" sz="4600" dirty="0" smtClean="0">
                <a:solidFill>
                  <a:schemeClr val="tx1"/>
                </a:solidFill>
              </a:rPr>
              <a:t> </a:t>
            </a:r>
            <a:r>
              <a:rPr lang="ru-RU" sz="4600" dirty="0" smtClean="0">
                <a:solidFill>
                  <a:schemeClr val="tx1"/>
                </a:solidFill>
              </a:rPr>
              <a:t>(завтрак, обед, полдник);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4600" dirty="0" smtClean="0">
                <a:solidFill>
                  <a:schemeClr val="tx1"/>
                </a:solidFill>
              </a:rPr>
              <a:t>Подготовка к НОД;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4600" dirty="0" smtClean="0">
                <a:solidFill>
                  <a:schemeClr val="tx1"/>
                </a:solidFill>
              </a:rPr>
              <a:t>Подготовка к прогулке, прогулка, возвращение с прогулки;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4600" dirty="0">
                <a:solidFill>
                  <a:schemeClr val="tx1"/>
                </a:solidFill>
              </a:rPr>
              <a:t>Подготовка ко сну</a:t>
            </a:r>
            <a:r>
              <a:rPr lang="ru-RU" sz="4600" dirty="0" smtClean="0">
                <a:solidFill>
                  <a:schemeClr val="tx1"/>
                </a:solidFill>
              </a:rPr>
              <a:t>, сон</a:t>
            </a:r>
            <a:endParaRPr lang="ru-RU" sz="4600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4600" dirty="0" smtClean="0">
                <a:solidFill>
                  <a:schemeClr val="tx1"/>
                </a:solidFill>
              </a:rPr>
              <a:t>Игровая, трудовая деятельности, индивидуальная работа с детьми.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08630" y="214290"/>
            <a:ext cx="75267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Режимные моменты: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048896"/>
            <a:ext cx="8686800" cy="723920"/>
          </a:xfrm>
        </p:spPr>
        <p:txBody>
          <a:bodyPr>
            <a:noAutofit/>
          </a:bodyPr>
          <a:lstStyle/>
          <a:p>
            <a:pPr algn="ctr"/>
            <a:r>
              <a:rPr lang="ru-RU" sz="40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Речевые игры </a:t>
            </a:r>
            <a:br>
              <a:rPr lang="ru-RU" sz="40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40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 режимных моментах </a:t>
            </a:r>
            <a:br>
              <a:rPr lang="ru-RU" sz="40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40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направлены на:</a:t>
            </a:r>
            <a:endParaRPr lang="ru-RU" sz="4000" b="1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708920"/>
            <a:ext cx="8280920" cy="3371204"/>
          </a:xfrm>
        </p:spPr>
        <p:txBody>
          <a:bodyPr/>
          <a:lstStyle/>
          <a:p>
            <a:pPr marL="0" lvl="0" indent="0" algn="just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- Развитие связной речи.</a:t>
            </a:r>
          </a:p>
          <a:p>
            <a:pPr marL="0" lvl="0" indent="0" algn="just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- Расширение словарного запаса у детей.</a:t>
            </a:r>
          </a:p>
          <a:p>
            <a:pPr marL="0" lvl="0" indent="0" algn="just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- Формирование и закрепление навыков.</a:t>
            </a:r>
          </a:p>
          <a:p>
            <a:pPr marL="0" lvl="0" indent="0" algn="just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- Формирование личности.</a:t>
            </a:r>
          </a:p>
          <a:p>
            <a:pPr marL="0" lvl="0" indent="0" algn="just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- Поддержание интереса, создания хорошего настроения и положительного отношения ко всему происходящему.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newsflash/>
    <p:sndAc>
      <p:stSnd>
        <p:snd r:embed="rId2" name="chimes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411760" y="1316037"/>
            <a:ext cx="6375082" cy="3941763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Здравствуй правая рука,</a:t>
            </a:r>
          </a:p>
          <a:p>
            <a:pPr algn="ctr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Здравствуй левая рука,</a:t>
            </a:r>
          </a:p>
          <a:p>
            <a:pPr algn="ctr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Здравствуй, друг,</a:t>
            </a:r>
          </a:p>
          <a:p>
            <a:pPr algn="ctr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Здравствуй, друг,</a:t>
            </a:r>
          </a:p>
          <a:p>
            <a:pPr algn="ctr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Здравствуй, здравствуй дружный круг!</a:t>
            </a:r>
          </a:p>
          <a:p>
            <a:pPr algn="ctr">
              <a:buNone/>
            </a:pPr>
            <a:endParaRPr lang="ru-RU" b="1" dirty="0" smtClean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7877" y="428604"/>
            <a:ext cx="81082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Утреннее приветствие 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G:\ФОТО 15 гр сент-окт +речев\ФОТО НОЯБРЬ 15 гр\DSC039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2297985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ФОТО 15 гр сент-окт +речев\ФОТО НОЯБРЬ 15 гр\DSC039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05064"/>
            <a:ext cx="2880320" cy="242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ФОТО 15 гр сент-окт +речев\ФОТО НОЯБРЬ 15 гр\DSC0397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9557" y="4005064"/>
            <a:ext cx="326436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99003438"/>
      </p:ext>
    </p:extLst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377" y="260648"/>
            <a:ext cx="8686800" cy="261999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4000" dirty="0" smtClean="0">
                <a:solidFill>
                  <a:schemeClr val="tx1"/>
                </a:solidFill>
              </a:rPr>
              <a:t>А</a:t>
            </a:r>
            <a:r>
              <a:rPr lang="ru-RU" sz="3100" dirty="0" smtClean="0">
                <a:solidFill>
                  <a:schemeClr val="tx1"/>
                </a:solidFill>
              </a:rPr>
              <a:t>Й, ЛАДЫ, АЙ, ЛАДЫ</a:t>
            </a:r>
            <a:br>
              <a:rPr lang="ru-RU" sz="3100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Н</a:t>
            </a:r>
            <a:r>
              <a:rPr lang="ru-RU" sz="3100" dirty="0" smtClean="0">
                <a:solidFill>
                  <a:schemeClr val="tx1"/>
                </a:solidFill>
              </a:rPr>
              <a:t>е боимся мы воды,</a:t>
            </a:r>
            <a:br>
              <a:rPr lang="ru-RU" sz="3100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Ч</a:t>
            </a:r>
            <a:r>
              <a:rPr lang="ru-RU" sz="3100" dirty="0" smtClean="0">
                <a:solidFill>
                  <a:schemeClr val="tx1"/>
                </a:solidFill>
              </a:rPr>
              <a:t>исто умываемся, </a:t>
            </a:r>
            <a:br>
              <a:rPr lang="ru-RU" sz="3100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в</a:t>
            </a:r>
            <a:r>
              <a:rPr lang="ru-RU" sz="3100" dirty="0" smtClean="0">
                <a:solidFill>
                  <a:schemeClr val="tx1"/>
                </a:solidFill>
              </a:rPr>
              <a:t>сем улыбаемся!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ru-RU" sz="3100" dirty="0" smtClean="0">
                <a:solidFill>
                  <a:srgbClr val="00B0F0"/>
                </a:solidFill>
                <a:latin typeface="Arial Black" pitchFamily="34" charset="0"/>
              </a:rPr>
            </a:br>
            <a:endParaRPr lang="ru-RU" sz="2000" dirty="0"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43" y="214290"/>
            <a:ext cx="871543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Гигиена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074" name="Picture 2" descr="G:\ФОТО 15 гр сент-окт +речев\ФОТО НОЯБРЬ 15 гр\DSC039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73016"/>
            <a:ext cx="2808312" cy="261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ФОТО 15 гр сент-окт +речев\ФОТО НОЯБРЬ 15 гр\DSC0396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573016"/>
            <a:ext cx="3059832" cy="267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:\ФОТО 15 гр сент-окт +речев\ФОТО НОЯБРЬ 15 гр\DSC0396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861048"/>
            <a:ext cx="2627784" cy="197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1539</TotalTime>
  <Words>900</Words>
  <Application>Microsoft Office PowerPoint</Application>
  <PresentationFormat>Экран (4:3)</PresentationFormat>
  <Paragraphs>198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Трек</vt:lpstr>
      <vt:lpstr>Красотина Татьяна  Анатольевна воспитатель высшей категории</vt:lpstr>
      <vt:lpstr>Слайд 2</vt:lpstr>
      <vt:lpstr>Слайд 3</vt:lpstr>
      <vt:lpstr>Слайд 4</vt:lpstr>
      <vt:lpstr>Слайд 5</vt:lpstr>
      <vt:lpstr>Слайд 6</vt:lpstr>
      <vt:lpstr>Речевые игры  в режимных моментах  направлены на:</vt:lpstr>
      <vt:lpstr>Слайд 8</vt:lpstr>
      <vt:lpstr>     АЙ, ЛАДЫ, АЙ, ЛАДЫ Не боимся мы воды, Чисто умываемся,  всем улыбаемся!   </vt:lpstr>
      <vt:lpstr>Образовательная деятельность </vt:lpstr>
      <vt:lpstr>Образовательная деятельность </vt:lpstr>
      <vt:lpstr>Образовательная деятельность </vt:lpstr>
      <vt:lpstr>Образовательная деятельность </vt:lpstr>
      <vt:lpstr>Слайд 14</vt:lpstr>
      <vt:lpstr>Физкультура </vt:lpstr>
      <vt:lpstr>Слайд 16</vt:lpstr>
      <vt:lpstr>Слайд 17</vt:lpstr>
      <vt:lpstr>Слайд 18</vt:lpstr>
      <vt:lpstr>Слайд 19</vt:lpstr>
      <vt:lpstr>Слайд 20</vt:lpstr>
      <vt:lpstr>За столом 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Спасибо 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</dc:creator>
  <cp:lastModifiedBy>Шиловская Т А</cp:lastModifiedBy>
  <cp:revision>158</cp:revision>
  <dcterms:created xsi:type="dcterms:W3CDTF">2012-03-12T16:53:20Z</dcterms:created>
  <dcterms:modified xsi:type="dcterms:W3CDTF">2017-11-29T04:40:52Z</dcterms:modified>
</cp:coreProperties>
</file>